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83" r:id="rId2"/>
    <p:sldId id="257" r:id="rId3"/>
    <p:sldId id="258" r:id="rId4"/>
    <p:sldId id="259" r:id="rId5"/>
    <p:sldId id="260" r:id="rId6"/>
    <p:sldId id="261" r:id="rId7"/>
    <p:sldId id="270" r:id="rId8"/>
    <p:sldId id="267" r:id="rId9"/>
    <p:sldId id="269" r:id="rId10"/>
    <p:sldId id="272" r:id="rId11"/>
    <p:sldId id="273" r:id="rId12"/>
    <p:sldId id="265" r:id="rId13"/>
    <p:sldId id="282" r:id="rId14"/>
    <p:sldId id="279" r:id="rId15"/>
    <p:sldId id="276" r:id="rId16"/>
    <p:sldId id="275" r:id="rId17"/>
    <p:sldId id="277" r:id="rId18"/>
    <p:sldId id="278" r:id="rId19"/>
    <p:sldId id="281" r:id="rId20"/>
    <p:sldId id="280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85"/>
  </p:normalViewPr>
  <p:slideViewPr>
    <p:cSldViewPr snapToGrid="0" snapToObjects="1" showGuides="1">
      <p:cViewPr>
        <p:scale>
          <a:sx n="110" d="100"/>
          <a:sy n="110" d="100"/>
        </p:scale>
        <p:origin x="536" y="32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7239C-ED08-AF45-B478-1D12AB8809BB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CC0F8-5655-8142-938A-271ADFEBA3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116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786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8586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556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7362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375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Explained Variance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explained variance tells you how much information (variance) can be attributed to each of the principal components. This is important as while you can convert 4 dimensional space to 2 dimensional space, you lose some of the variance (information) when you do this. By using the attribute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explained_variance_ratio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can see that the first principal component contains 72.77% of the variance and the second principal component contains 23.03% of the variance. Together, the two components contain 95.80% of the information.</a:t>
            </a:r>
          </a:p>
          <a:p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8938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5981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524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0968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7829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949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544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B6C9-ED30-323D-989B-3FF88123A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B18EE-5BB1-6344-5EBB-F25112B51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4C8F4-0E29-7C71-459F-DC521355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3BE70-BAC0-CECD-B0A4-01C847A7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ADCF-ECE4-FAC4-788E-2E445C8E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5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FE64-4171-757B-FC35-B7C86775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656F1-1E64-DAA3-2870-098FF061F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69930-4090-B40A-887C-ECEF51A1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1D41D-9AFA-A7A4-73EB-30E9AC92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1ED36-7F44-9E39-2DDE-12BBF5A4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08B99-B44B-AC72-AB5D-C0B4B3F957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E06B6-8117-C625-0DDF-C306916D3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734FC-385B-8125-2BC5-CFEB562A5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A511-EA1F-1089-6FDF-367CEEE2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96B8C-8B8A-F012-B8BC-2FFBEA83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1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89A4-92E6-1CA7-A9AF-4AAC5BD9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F49A6-CE34-3530-14DA-92DE7A18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B27B0-3C9D-0351-F594-C7239B27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1D36C-9CCF-B1AE-2BBB-F2FDC5E5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51364-66A1-D72F-F8A5-9D7669A6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4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68B5-79A1-C0F9-8D09-EC437882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E80CF-1B5A-D0B9-C62E-DFAF04105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90D73-7EBC-B100-3F8E-9EA4A701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33219-9A81-9F08-CEDD-E4C6B798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0F2D2-BEAA-4D3F-FAD5-8A5A1850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0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7B48-5CAA-B6E2-4E8E-3E24E7B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6133-9F9C-CB7D-9854-BBAB62E39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D8B96-CB54-8F00-0036-2827FD846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1653F-1BEF-A254-EA3C-EE8434B9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D3A5B-0828-A8EA-8E42-B9B7514F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FC911-5453-9444-9DF0-DD18FDAE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E9F9-BA1C-8FE1-45BA-7C9BC44E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45AE8-48D3-FAEE-E7F0-7E48A1A6D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19A3C-C4AD-23A6-7C48-A54E155F5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3213E-33B0-4001-D745-5D438C25B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3B957-24FB-92B2-E0E4-72BDDDF10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247B48-62E1-CC7B-31C5-79F847A9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DED1AD-A4B2-CBD9-A705-4D5D2924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1CFA3-1F44-EAE4-76F0-5F43BBD0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0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A7E8-92DC-DEA7-8ABA-3A1CA150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931ECD-E50D-84A9-5E13-5426C16DC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80820-9683-C22C-EF95-803FE5D8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335AD-44B7-FBEA-1382-08ED00D8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7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46AB83-21F8-BE97-004D-555001AC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67711-D2A7-0FD3-CB78-9D2BC83C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033E4-3F8A-2EC8-E443-7376CD49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4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2835-C5F8-43AE-557F-F1D915D8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66B94-528C-54F2-DF31-0DB667734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4693-40BF-68D0-5B21-FDFACE365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598AD-097D-0E5D-4DD9-4C734142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3CF2B-E97B-5EBB-A96B-8D1E086B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38BC5-5A25-0FA9-9219-BA48051A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9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BCE1-B25C-4A12-7020-2ECB2759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29217-314C-1D16-80A8-D112D0D52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696D8-96CD-65AD-9970-E28C22744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EF319-67C6-610A-8252-2F7EC7FC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EB70B-D8A9-9C83-EDE0-39B73E7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7CFFF-AC54-AE09-D9A6-0963AC1F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BDCFB-C734-91A0-7C04-D3D5EC4A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BD7A6-1D50-7D01-BDA6-C78CA9E12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6112-559E-1670-FE65-2F7EEF71B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6/3/22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1879-9CA0-66B1-B55B-0FA80FA4A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FFF14-1456-161C-ADBE-DB4FEA08A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2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ikan.docs.apiary.io/" TargetMode="External"/><Relationship Id="rId2" Type="http://schemas.openxmlformats.org/officeDocument/2006/relationships/hyperlink" Target="https://myanimelist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80+ Samurai Champloo HD Wallpapers und Hintergründe">
            <a:extLst>
              <a:ext uri="{FF2B5EF4-FFF2-40B4-BE49-F238E27FC236}">
                <a16:creationId xmlns:a16="http://schemas.microsoft.com/office/drawing/2014/main" id="{E541DAAF-A7F2-7B6D-92C7-5D30D0C7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48"/>
            <a:ext cx="12192000" cy="68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384074-2D7B-2867-70C0-C6CBD70190EF}"/>
              </a:ext>
            </a:extLst>
          </p:cNvPr>
          <p:cNvSpPr txBox="1">
            <a:spLocks/>
          </p:cNvSpPr>
          <p:nvPr/>
        </p:nvSpPr>
        <p:spPr>
          <a:xfrm>
            <a:off x="5235616" y="347241"/>
            <a:ext cx="6956384" cy="255800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4800" b="1" dirty="0">
                <a:latin typeface="+mn-lt"/>
              </a:rPr>
              <a:t>Bootcamp Project #1</a:t>
            </a:r>
          </a:p>
          <a:p>
            <a:pPr algn="ctr"/>
            <a:br>
              <a:rPr lang="en-DE" sz="4800" b="1" dirty="0">
                <a:latin typeface="+mn-lt"/>
              </a:rPr>
            </a:br>
            <a:r>
              <a:rPr lang="en-GB" sz="4800" b="1" dirty="0"/>
              <a:t>Anime recommendation</a:t>
            </a:r>
            <a:br>
              <a:rPr lang="en-GB" sz="4800" b="1" dirty="0"/>
            </a:br>
            <a:r>
              <a:rPr lang="en-GB" sz="4800" b="1" dirty="0"/>
              <a:t>dataset</a:t>
            </a:r>
            <a:endParaRPr lang="en-DE" sz="4800" b="1" dirty="0">
              <a:latin typeface="+mn-l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E8E6721-3FF1-DDA8-08E1-F249D6FD40DC}"/>
              </a:ext>
            </a:extLst>
          </p:cNvPr>
          <p:cNvSpPr txBox="1">
            <a:spLocks/>
          </p:cNvSpPr>
          <p:nvPr/>
        </p:nvSpPr>
        <p:spPr>
          <a:xfrm>
            <a:off x="8162448" y="6545484"/>
            <a:ext cx="4129867" cy="34724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E" dirty="0"/>
              <a:t>03.06.2022_Silvia Di Francescantonio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B5274-06F6-3C30-363A-E245F78C21DF}"/>
              </a:ext>
            </a:extLst>
          </p:cNvPr>
          <p:cNvSpPr txBox="1"/>
          <p:nvPr/>
        </p:nvSpPr>
        <p:spPr>
          <a:xfrm>
            <a:off x="0" y="6545484"/>
            <a:ext cx="3316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dirty="0">
                <a:latin typeface="arial" panose="020B0604020202020204" pitchFamily="34" charset="0"/>
              </a:rPr>
              <a:t>P</a:t>
            </a:r>
            <a:r>
              <a:rPr lang="en-GB" sz="1400" i="1" u="none" strike="noStrike" dirty="0">
                <a:effectLst/>
                <a:latin typeface="arial" panose="020B0604020202020204" pitchFamily="34" charset="0"/>
              </a:rPr>
              <a:t>ic. “Samurai </a:t>
            </a:r>
            <a:r>
              <a:rPr lang="en-GB" sz="1400" i="1" u="none" strike="noStrike" dirty="0" err="1">
                <a:effectLst/>
                <a:latin typeface="arial" panose="020B0604020202020204" pitchFamily="34" charset="0"/>
              </a:rPr>
              <a:t>Champloo</a:t>
            </a:r>
            <a:r>
              <a:rPr lang="en-GB" sz="1400" i="1" u="none" strike="noStrike" dirty="0">
                <a:effectLst/>
                <a:latin typeface="arial" panose="020B0604020202020204" pitchFamily="34" charset="0"/>
              </a:rPr>
              <a:t>”</a:t>
            </a:r>
            <a:endParaRPr lang="en-DE" sz="1400" i="1" dirty="0"/>
          </a:p>
        </p:txBody>
      </p:sp>
    </p:spTree>
    <p:extLst>
      <p:ext uri="{BB962C8B-B14F-4D97-AF65-F5344CB8AC3E}">
        <p14:creationId xmlns:p14="http://schemas.microsoft.com/office/powerpoint/2010/main" val="641816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11D1-247F-2F65-BE2B-1DC0395FBAE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Top5_TV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 anime TV according to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rating_tot</a:t>
            </a:r>
            <a:r>
              <a:rPr lang="en-US" sz="2000" b="1" dirty="0"/>
              <a:t> = PCA0 and </a:t>
            </a:r>
            <a:r>
              <a:rPr lang="en-US" sz="2000" b="1" dirty="0" err="1"/>
              <a:t>releted</a:t>
            </a:r>
            <a:r>
              <a:rPr lang="en-US" sz="2000" b="1" dirty="0"/>
              <a:t> to the airing time categories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1BCAB-4C7B-20F8-191D-4930905FCDED}"/>
              </a:ext>
            </a:extLst>
          </p:cNvPr>
          <p:cNvSpPr txBox="1"/>
          <p:nvPr/>
        </p:nvSpPr>
        <p:spPr>
          <a:xfrm>
            <a:off x="189610" y="1240601"/>
            <a:ext cx="4084578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dirty="0"/>
              <a:t>Analysis Top 10 vs.  </a:t>
            </a:r>
            <a:r>
              <a:rPr lang="en-US" sz="3600" dirty="0" err="1"/>
              <a:t>airing_time</a:t>
            </a:r>
            <a:r>
              <a:rPr lang="en-US" sz="3600" dirty="0"/>
              <a:t> duration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9808473-9548-D5BD-2730-52A7CA9DF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27289"/>
              </p:ext>
            </p:extLst>
          </p:nvPr>
        </p:nvGraphicFramePr>
        <p:xfrm>
          <a:off x="1250884" y="4276279"/>
          <a:ext cx="1673298" cy="1341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73298">
                  <a:extLst>
                    <a:ext uri="{9D8B030D-6E8A-4147-A177-3AD203B41FA5}">
                      <a16:colId xmlns:a16="http://schemas.microsoft.com/office/drawing/2014/main" val="312765548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v</a:t>
                      </a:r>
                      <a:r>
                        <a:rPr lang="en-DE" sz="1600" b="0" dirty="0"/>
                        <a:t>ery_long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39314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DE" sz="1600" b="0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22039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m</a:t>
                      </a:r>
                      <a:r>
                        <a:rPr lang="en-DE" sz="1600" b="0" dirty="0"/>
                        <a:t>edium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06394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DE" sz="1600" b="0" dirty="0"/>
                        <a:t>short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918219"/>
                  </a:ext>
                </a:extLst>
              </a:tr>
            </a:tbl>
          </a:graphicData>
        </a:graphic>
      </p:graphicFrame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2940669-7403-79DA-B9BA-39BB57F48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22" t="23311" r="15096" b="11260"/>
          <a:stretch/>
        </p:blipFill>
        <p:spPr>
          <a:xfrm>
            <a:off x="4689790" y="1585852"/>
            <a:ext cx="7335915" cy="4899598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3AF44816-A819-7727-9DAE-51455EEE7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06" t="17570" r="3815" b="72406"/>
          <a:stretch/>
        </p:blipFill>
        <p:spPr>
          <a:xfrm>
            <a:off x="10229088" y="442853"/>
            <a:ext cx="1834898" cy="9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11D1-247F-2F65-BE2B-1DC0395FBAE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between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rating_tot</a:t>
            </a:r>
            <a:r>
              <a:rPr lang="en-US" sz="2000" dirty="0"/>
              <a:t> and </a:t>
            </a:r>
            <a:r>
              <a:rPr lang="en-US" sz="2000" b="1" dirty="0"/>
              <a:t>airing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No!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1BCAB-4C7B-20F8-191D-4930905FCDED}"/>
              </a:ext>
            </a:extLst>
          </p:cNvPr>
          <p:cNvSpPr txBox="1"/>
          <p:nvPr/>
        </p:nvSpPr>
        <p:spPr>
          <a:xfrm>
            <a:off x="189610" y="1240601"/>
            <a:ext cx="4084578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dirty="0"/>
              <a:t>Analysis: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dirty="0"/>
              <a:t>correlation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A96BAA-04FB-CD72-0F88-464793DB8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2" b="4518"/>
          <a:stretch/>
        </p:blipFill>
        <p:spPr bwMode="auto">
          <a:xfrm>
            <a:off x="4670081" y="438912"/>
            <a:ext cx="7385309" cy="627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68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06292-C884-BC69-0F2B-0E5C0C0F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896572" cy="1088136"/>
          </a:xfrm>
        </p:spPr>
        <p:txBody>
          <a:bodyPr anchor="b">
            <a:normAutofit fontScale="90000"/>
          </a:bodyPr>
          <a:lstStyle/>
          <a:p>
            <a:r>
              <a:rPr lang="en-DE" sz="3400" dirty="0"/>
              <a:t>Analysis: modeling</a:t>
            </a:r>
            <a:br>
              <a:rPr lang="en-DE" sz="3400" dirty="0"/>
            </a:br>
            <a:r>
              <a:rPr lang="en-DE" sz="3400" dirty="0"/>
              <a:t>Which anime are dropped?? </a:t>
            </a:r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22" name="Picture 2" descr="How Evangelion creator Hideaki Anno grappled with depression in anime -  Polygon">
            <a:extLst>
              <a:ext uri="{FF2B5EF4-FFF2-40B4-BE49-F238E27FC236}">
                <a16:creationId xmlns:a16="http://schemas.microsoft.com/office/drawing/2014/main" id="{8633DED8-598C-96CF-F09D-5313AFBDF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r="16290"/>
          <a:stretch/>
        </p:blipFill>
        <p:spPr bwMode="auto">
          <a:xfrm>
            <a:off x="6096000" y="18298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218A8C3-E761-4418-44E8-C5ACBF563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" y="2425365"/>
            <a:ext cx="5681472" cy="1321721"/>
          </a:xfrm>
        </p:spPr>
        <p:txBody>
          <a:bodyPr anchor="t">
            <a:normAutofit/>
          </a:bodyPr>
          <a:lstStyle/>
          <a:p>
            <a:r>
              <a:rPr lang="en-AU" sz="1800" dirty="0"/>
              <a:t>Many anime are dropped! Why? Which types? </a:t>
            </a:r>
            <a:r>
              <a:rPr lang="en-AU" sz="1800" b="1" dirty="0"/>
              <a:t>So sad….</a:t>
            </a:r>
          </a:p>
          <a:p>
            <a:r>
              <a:rPr lang="en-AU" sz="1800" dirty="0"/>
              <a:t>Using this data we can predict the % of users that it´s likely to drop an anime according it´s features (type, genres, studios etc.).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3D711A6-F1C0-9C00-6FDE-F2787C3EB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15" t="19313" r="49186" b="55821"/>
          <a:stretch/>
        </p:blipFill>
        <p:spPr>
          <a:xfrm>
            <a:off x="539205" y="3964347"/>
            <a:ext cx="4704839" cy="25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29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06292-C884-BC69-0F2B-0E5C0C0F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896572" cy="1088136"/>
          </a:xfrm>
        </p:spPr>
        <p:txBody>
          <a:bodyPr anchor="b">
            <a:normAutofit fontScale="90000"/>
          </a:bodyPr>
          <a:lstStyle/>
          <a:p>
            <a:r>
              <a:rPr lang="en-DE" sz="3400" dirty="0"/>
              <a:t>Analysis: modeling</a:t>
            </a:r>
            <a:br>
              <a:rPr lang="en-DE" sz="3400" dirty="0"/>
            </a:br>
            <a:r>
              <a:rPr lang="en-DE" sz="3400" dirty="0"/>
              <a:t>Which anime are dropped?? </a:t>
            </a:r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22" name="Picture 2" descr="How Evangelion creator Hideaki Anno grappled with depression in anime -  Polygon">
            <a:extLst>
              <a:ext uri="{FF2B5EF4-FFF2-40B4-BE49-F238E27FC236}">
                <a16:creationId xmlns:a16="http://schemas.microsoft.com/office/drawing/2014/main" id="{8633DED8-598C-96CF-F09D-5313AFBDF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r="16290"/>
          <a:stretch/>
        </p:blipFill>
        <p:spPr bwMode="auto">
          <a:xfrm>
            <a:off x="6096000" y="18298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D11AFD-A51A-CB79-FF6F-D0B700E97F10}"/>
              </a:ext>
            </a:extLst>
          </p:cNvPr>
          <p:cNvSpPr txBox="1"/>
          <p:nvPr/>
        </p:nvSpPr>
        <p:spPr>
          <a:xfrm>
            <a:off x="12192" y="6574486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i="1" dirty="0"/>
              <a:t>“</a:t>
            </a:r>
            <a:r>
              <a:rPr lang="en-AU" sz="1200" i="1" dirty="0" err="1"/>
              <a:t>dropped_rate</a:t>
            </a:r>
            <a:r>
              <a:rPr lang="en-AU" sz="1200" i="1" dirty="0"/>
              <a:t>” = to the tot of user that dropped the anime compared to the total of user that started the anime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218A8C3-E761-4418-44E8-C5ACBF563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" y="2425365"/>
            <a:ext cx="5681472" cy="1321721"/>
          </a:xfrm>
        </p:spPr>
        <p:txBody>
          <a:bodyPr anchor="t">
            <a:normAutofit/>
          </a:bodyPr>
          <a:lstStyle/>
          <a:p>
            <a:r>
              <a:rPr lang="en-AU" sz="1800" dirty="0"/>
              <a:t>Many anime are dropped! Why? Which types? </a:t>
            </a:r>
            <a:r>
              <a:rPr lang="en-AU" sz="1800" b="1" dirty="0"/>
              <a:t>So sad….</a:t>
            </a:r>
          </a:p>
          <a:p>
            <a:r>
              <a:rPr lang="en-AU" sz="1800" dirty="0"/>
              <a:t>Using this data we can predict the % of users that it´s likely to drop an anime according it´s features (type, genres, studios etc.).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68CE53B-226F-1190-6B40-508994985920}"/>
              </a:ext>
            </a:extLst>
          </p:cNvPr>
          <p:cNvSpPr txBox="1">
            <a:spLocks/>
          </p:cNvSpPr>
          <p:nvPr/>
        </p:nvSpPr>
        <p:spPr>
          <a:xfrm>
            <a:off x="411479" y="3959875"/>
            <a:ext cx="5522975" cy="229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b="1" dirty="0"/>
              <a:t>To predict </a:t>
            </a:r>
            <a:r>
              <a:rPr lang="en-AU" sz="1800" dirty="0"/>
              <a:t>–&gt; y= “</a:t>
            </a:r>
            <a:r>
              <a:rPr lang="en-AU" sz="1800" dirty="0" err="1"/>
              <a:t>dropped_rate</a:t>
            </a:r>
            <a:r>
              <a:rPr lang="en-AU" sz="1800" dirty="0"/>
              <a:t>” </a:t>
            </a:r>
          </a:p>
          <a:p>
            <a:pPr marL="0" indent="0" algn="ctr">
              <a:buNone/>
            </a:pPr>
            <a:r>
              <a:rPr lang="en-AU" sz="1800" b="1" dirty="0"/>
              <a:t>For the prediction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/>
              <a:t>X= all my columns</a:t>
            </a:r>
          </a:p>
          <a:p>
            <a:pPr marL="0" indent="0" algn="ctr">
              <a:buNone/>
            </a:pPr>
            <a:r>
              <a:rPr lang="en-AU" sz="1800" b="1" dirty="0"/>
              <a:t>Model used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 err="1">
                <a:sym typeface="Wingdings" pitchFamily="2" charset="2"/>
              </a:rPr>
              <a:t>LinerRegression</a:t>
            </a:r>
            <a:r>
              <a:rPr lang="en-AU" sz="1800" dirty="0">
                <a:sym typeface="Wingdings" pitchFamily="2" charset="2"/>
              </a:rPr>
              <a:t>, KNN</a:t>
            </a:r>
            <a:r>
              <a:rPr lang="en-AU" sz="1800" dirty="0"/>
              <a:t> </a:t>
            </a:r>
          </a:p>
          <a:p>
            <a:pPr marL="0" indent="0" algn="ctr">
              <a:buNone/>
            </a:pPr>
            <a:endParaRPr lang="en-AU" sz="1800" dirty="0"/>
          </a:p>
        </p:txBody>
      </p: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108F88-9766-49C9-1FEE-373F3D900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44" t="67467" r="61486" b="23333"/>
          <a:stretch/>
        </p:blipFill>
        <p:spPr>
          <a:xfrm>
            <a:off x="1837942" y="5204839"/>
            <a:ext cx="2658854" cy="11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29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06292-C884-BC69-0F2B-0E5C0C0F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896572" cy="1088136"/>
          </a:xfrm>
        </p:spPr>
        <p:txBody>
          <a:bodyPr anchor="b">
            <a:normAutofit fontScale="90000"/>
          </a:bodyPr>
          <a:lstStyle/>
          <a:p>
            <a:r>
              <a:rPr lang="en-DE" sz="3400" dirty="0"/>
              <a:t>Analysis: modeling</a:t>
            </a:r>
            <a:br>
              <a:rPr lang="en-DE" sz="3400" dirty="0"/>
            </a:br>
            <a:r>
              <a:rPr lang="en-DE" sz="3400" dirty="0"/>
              <a:t>Which anime are dropped?? </a:t>
            </a:r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C2ECF-A314-BBC5-D1FC-46053FF16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" y="2425365"/>
            <a:ext cx="5681472" cy="1321721"/>
          </a:xfrm>
        </p:spPr>
        <p:txBody>
          <a:bodyPr anchor="t">
            <a:normAutofit/>
          </a:bodyPr>
          <a:lstStyle/>
          <a:p>
            <a:r>
              <a:rPr lang="en-AU" sz="1800" dirty="0"/>
              <a:t>Many anime are dropped! Why? Which types? </a:t>
            </a:r>
            <a:r>
              <a:rPr lang="en-AU" sz="1800" b="1" dirty="0"/>
              <a:t>So sad….</a:t>
            </a:r>
          </a:p>
          <a:p>
            <a:r>
              <a:rPr lang="en-AU" sz="1800" dirty="0"/>
              <a:t>Using this data we can predict the % of users that it´s likely to drop an anime according it´s features (type, genres, studios etc.).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5604B3-CDA9-8137-A68C-628C3746DA12}"/>
              </a:ext>
            </a:extLst>
          </p:cNvPr>
          <p:cNvSpPr txBox="1">
            <a:spLocks/>
          </p:cNvSpPr>
          <p:nvPr/>
        </p:nvSpPr>
        <p:spPr>
          <a:xfrm>
            <a:off x="411479" y="3959875"/>
            <a:ext cx="5522975" cy="229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b="1" dirty="0"/>
              <a:t>To predict </a:t>
            </a:r>
            <a:r>
              <a:rPr lang="en-AU" sz="1800" dirty="0"/>
              <a:t>–&gt; y= “</a:t>
            </a:r>
            <a:r>
              <a:rPr lang="en-AU" sz="1800" dirty="0" err="1"/>
              <a:t>dropped_rate</a:t>
            </a:r>
            <a:r>
              <a:rPr lang="en-AU" sz="1800" dirty="0"/>
              <a:t>” </a:t>
            </a:r>
          </a:p>
          <a:p>
            <a:pPr marL="0" indent="0" algn="ctr">
              <a:buNone/>
            </a:pPr>
            <a:r>
              <a:rPr lang="en-AU" sz="1800" b="1" dirty="0"/>
              <a:t>For the prediction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/>
              <a:t>X= all my columns</a:t>
            </a:r>
          </a:p>
          <a:p>
            <a:pPr marL="0" indent="0" algn="ctr">
              <a:buNone/>
            </a:pPr>
            <a:r>
              <a:rPr lang="en-AU" sz="1800" b="1" dirty="0"/>
              <a:t>Model used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 err="1">
                <a:sym typeface="Wingdings" pitchFamily="2" charset="2"/>
              </a:rPr>
              <a:t>LinerRegression</a:t>
            </a:r>
            <a:r>
              <a:rPr lang="en-AU" sz="1800" dirty="0"/>
              <a:t> </a:t>
            </a:r>
          </a:p>
          <a:p>
            <a:pPr marL="0" indent="0" algn="ctr">
              <a:buNone/>
            </a:pPr>
            <a:endParaRPr lang="en-AU" sz="1800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3D3374-8D88-41E3-BDE9-785218393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0" t="69867" r="64315" b="23555"/>
          <a:stretch/>
        </p:blipFill>
        <p:spPr>
          <a:xfrm>
            <a:off x="1912578" y="5212444"/>
            <a:ext cx="2450675" cy="9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D11AFD-A51A-CB79-FF6F-D0B700E97F10}"/>
              </a:ext>
            </a:extLst>
          </p:cNvPr>
          <p:cNvSpPr txBox="1"/>
          <p:nvPr/>
        </p:nvSpPr>
        <p:spPr>
          <a:xfrm>
            <a:off x="12192" y="6574486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i="1" dirty="0"/>
              <a:t>“</a:t>
            </a:r>
            <a:r>
              <a:rPr lang="en-AU" sz="1200" i="1" dirty="0" err="1"/>
              <a:t>dropped_rate</a:t>
            </a:r>
            <a:r>
              <a:rPr lang="en-AU" sz="1200" i="1" dirty="0"/>
              <a:t>” = to the tot of user that dropped the anime compared to the total of user that started the anime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2EBEB4-04A9-A76B-0E53-819B13DD0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1237" r="8756" b="48848"/>
          <a:stretch/>
        </p:blipFill>
        <p:spPr bwMode="auto">
          <a:xfrm>
            <a:off x="6251447" y="563644"/>
            <a:ext cx="5876544" cy="273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BE065-BF22-C502-B23E-1BB1547B5FB2}"/>
              </a:ext>
            </a:extLst>
          </p:cNvPr>
          <p:cNvSpPr txBox="1"/>
          <p:nvPr/>
        </p:nvSpPr>
        <p:spPr>
          <a:xfrm>
            <a:off x="6729984" y="194312"/>
            <a:ext cx="526694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DE" dirty="0"/>
              <a:t>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3F8A5-8F7F-7DE5-8B75-C7336A8B15C4}"/>
              </a:ext>
            </a:extLst>
          </p:cNvPr>
          <p:cNvSpPr txBox="1"/>
          <p:nvPr/>
        </p:nvSpPr>
        <p:spPr>
          <a:xfrm>
            <a:off x="6702551" y="3370801"/>
            <a:ext cx="526694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DE" dirty="0"/>
              <a:t>Test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986E28-D3D5-8067-1AF3-5894B2273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53629" r="8311" b="5976"/>
          <a:stretch/>
        </p:blipFill>
        <p:spPr bwMode="auto">
          <a:xfrm>
            <a:off x="6275831" y="3780108"/>
            <a:ext cx="5876544" cy="27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45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do of Healer, rivelato cast principale dell'anime - NerdLog">
            <a:extLst>
              <a:ext uri="{FF2B5EF4-FFF2-40B4-BE49-F238E27FC236}">
                <a16:creationId xmlns:a16="http://schemas.microsoft.com/office/drawing/2014/main" id="{C7838B9D-273E-D95E-F84F-2E1805C6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45" y="1585105"/>
            <a:ext cx="3938602" cy="28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0C0836F3-742C-04C1-B94D-0D4252F45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26" t="16931" r="3545" b="73016"/>
          <a:stretch/>
        </p:blipFill>
        <p:spPr>
          <a:xfrm>
            <a:off x="174171" y="6065157"/>
            <a:ext cx="1291772" cy="689427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D4301E9D-079C-2A40-0F33-85B952F380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11" t="23069" r="15337" b="11561"/>
          <a:stretch/>
        </p:blipFill>
        <p:spPr>
          <a:xfrm>
            <a:off x="40059" y="1411369"/>
            <a:ext cx="6949200" cy="468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25E0C3-BDA9-62BF-03B1-6CAD6BA45E91}"/>
              </a:ext>
            </a:extLst>
          </p:cNvPr>
          <p:cNvCxnSpPr>
            <a:cxnSpLocks/>
          </p:cNvCxnSpPr>
          <p:nvPr/>
        </p:nvCxnSpPr>
        <p:spPr>
          <a:xfrm flipV="1">
            <a:off x="5242560" y="2197650"/>
            <a:ext cx="2187704" cy="43891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3938945-88CA-C8ED-7A65-6E36B43F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0"/>
            <a:ext cx="10883973" cy="1088136"/>
          </a:xfrm>
        </p:spPr>
        <p:txBody>
          <a:bodyPr anchor="b">
            <a:normAutofit fontScale="90000"/>
          </a:bodyPr>
          <a:lstStyle/>
          <a:p>
            <a:r>
              <a:rPr lang="en-DE" sz="3400" dirty="0"/>
              <a:t>Curiosity I:</a:t>
            </a:r>
            <a:br>
              <a:rPr lang="en-DE" sz="3400" dirty="0"/>
            </a:br>
            <a:r>
              <a:rPr lang="en-DE" sz="3400" dirty="0"/>
              <a:t>which anime is the most dropped one?? Is also the worst rated.</a:t>
            </a:r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218E63-2A14-0B58-35AE-0ED4234BE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143" t="46756" r="10927" b="46844"/>
          <a:stretch/>
        </p:blipFill>
        <p:spPr>
          <a:xfrm>
            <a:off x="7237941" y="4623900"/>
            <a:ext cx="4914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7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887595B-97D6-9A0C-19F4-D765B386B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 b="6489"/>
          <a:stretch/>
        </p:blipFill>
        <p:spPr bwMode="auto">
          <a:xfrm>
            <a:off x="2310573" y="966216"/>
            <a:ext cx="8075147" cy="59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07E1C1-6F1C-8CB7-A02F-01668C53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268224"/>
            <a:ext cx="9603813" cy="633980"/>
          </a:xfrm>
        </p:spPr>
        <p:txBody>
          <a:bodyPr anchor="b">
            <a:normAutofit/>
          </a:bodyPr>
          <a:lstStyle/>
          <a:p>
            <a:r>
              <a:rPr lang="en-DE" sz="3400" dirty="0"/>
              <a:t>Curiosity II: some correlations…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2CEA3-15F6-05C7-1587-890A656623D0}"/>
              </a:ext>
            </a:extLst>
          </p:cNvPr>
          <p:cNvCxnSpPr/>
          <p:nvPr/>
        </p:nvCxnSpPr>
        <p:spPr>
          <a:xfrm>
            <a:off x="2164080" y="6662928"/>
            <a:ext cx="975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D87BCF-80CE-DA44-9C38-A495537982E7}"/>
              </a:ext>
            </a:extLst>
          </p:cNvPr>
          <p:cNvCxnSpPr/>
          <p:nvPr/>
        </p:nvCxnSpPr>
        <p:spPr>
          <a:xfrm>
            <a:off x="1926336" y="5157216"/>
            <a:ext cx="975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E9AE1E-8C59-E92E-1A44-78F4F4071661}"/>
              </a:ext>
            </a:extLst>
          </p:cNvPr>
          <p:cNvCxnSpPr/>
          <p:nvPr/>
        </p:nvCxnSpPr>
        <p:spPr>
          <a:xfrm>
            <a:off x="1969008" y="3429000"/>
            <a:ext cx="975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16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F4038E-3F60-8F90-26C8-2DC0BBE1C154}"/>
              </a:ext>
            </a:extLst>
          </p:cNvPr>
          <p:cNvSpPr txBox="1">
            <a:spLocks/>
          </p:cNvSpPr>
          <p:nvPr/>
        </p:nvSpPr>
        <p:spPr>
          <a:xfrm>
            <a:off x="174171" y="268224"/>
            <a:ext cx="11596915" cy="63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400"/>
              <a:t>Curiosity III: my favorite ones among the Top10 (scored)…. </a:t>
            </a:r>
            <a:endParaRPr lang="en-DE" sz="3400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445A6D-5C1D-0BDE-EBF4-BF07319CE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7" t="23280" r="15612" b="11535"/>
          <a:stretch/>
        </p:blipFill>
        <p:spPr>
          <a:xfrm>
            <a:off x="854730" y="1190170"/>
            <a:ext cx="7720375" cy="5529943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55D854-0DE7-8712-3079-F78E6FA73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52" t="17672" r="3794" b="73084"/>
          <a:stretch/>
        </p:blipFill>
        <p:spPr>
          <a:xfrm>
            <a:off x="8575105" y="1192324"/>
            <a:ext cx="1794362" cy="870858"/>
          </a:xfrm>
          <a:prstGeom prst="rect">
            <a:avLst/>
          </a:prstGeom>
        </p:spPr>
      </p:pic>
      <p:pic>
        <p:nvPicPr>
          <p:cNvPr id="8194" name="Picture 2" descr="10 Best Anime For Beginners - HOOKED ON ANIME | Fullmetal alchemist, Fullmetal  alchemist brotherhood, Fullmetal alchemist cosplay">
            <a:extLst>
              <a:ext uri="{FF2B5EF4-FFF2-40B4-BE49-F238E27FC236}">
                <a16:creationId xmlns:a16="http://schemas.microsoft.com/office/drawing/2014/main" id="{F5574168-C004-8061-77AE-AE33FE25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829" y="2128350"/>
            <a:ext cx="2547257" cy="452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989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578653-17B5-AC86-5EE1-38C0BE60E8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157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806C3-4B69-131C-43E9-ADCD955D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7"/>
            <a:ext cx="10515600" cy="1325563"/>
          </a:xfrm>
        </p:spPr>
        <p:txBody>
          <a:bodyPr/>
          <a:lstStyle/>
          <a:p>
            <a:r>
              <a:rPr lang="en-DE" dirty="0"/>
              <a:t>Conclusions…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1BF3-E20F-9CDC-97C3-A8EE96EE9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1079"/>
            <a:ext cx="7106856" cy="5019174"/>
          </a:xfrm>
        </p:spPr>
        <p:txBody>
          <a:bodyPr>
            <a:normAutofit fontScale="92500" lnSpcReduction="10000"/>
          </a:bodyPr>
          <a:lstStyle/>
          <a:p>
            <a:r>
              <a:rPr lang="en-DE" sz="2400" dirty="0"/>
              <a:t>Database is very informative. However, score, popularity and favourites are not correlated in difining the best anime. </a:t>
            </a:r>
          </a:p>
          <a:p>
            <a:r>
              <a:rPr lang="en-DE" sz="2400" dirty="0"/>
              <a:t>There are some missing information, “Unknown” values. However, the amount of data are enouch for modelling and predictions. </a:t>
            </a:r>
          </a:p>
          <a:p>
            <a:r>
              <a:rPr lang="en-DE" sz="2400" dirty="0"/>
              <a:t>Interesting to check out good anime to watch!</a:t>
            </a:r>
          </a:p>
          <a:p>
            <a:endParaRPr lang="en-DE" sz="2400" dirty="0"/>
          </a:p>
          <a:p>
            <a:endParaRPr lang="en-DE" sz="2400" dirty="0"/>
          </a:p>
          <a:p>
            <a:pPr marL="0" indent="0">
              <a:buNone/>
            </a:pPr>
            <a:endParaRPr lang="en-DE" sz="2400" dirty="0"/>
          </a:p>
          <a:p>
            <a:pPr marL="0" indent="0">
              <a:buNone/>
            </a:pPr>
            <a:r>
              <a:rPr lang="en-DE" sz="2400" dirty="0"/>
              <a:t> </a:t>
            </a:r>
          </a:p>
          <a:p>
            <a:pPr>
              <a:buFontTx/>
              <a:buChar char="-"/>
            </a:pPr>
            <a:r>
              <a:rPr lang="en-DE" sz="2400" dirty="0"/>
              <a:t>Analysis for anime_Movie or different types. </a:t>
            </a:r>
          </a:p>
          <a:p>
            <a:pPr>
              <a:buFontTx/>
              <a:buChar char="-"/>
            </a:pPr>
            <a:r>
              <a:rPr lang="en-GB" sz="2400" dirty="0"/>
              <a:t>M</a:t>
            </a:r>
            <a:r>
              <a:rPr lang="en-DE" sz="2400" dirty="0"/>
              <a:t>odel for predicting the fingherprint of the best anime using the new rating_tot.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17951C-7E79-81DC-7AE5-C6FDE5D0136E}"/>
              </a:ext>
            </a:extLst>
          </p:cNvPr>
          <p:cNvSpPr txBox="1">
            <a:spLocks/>
          </p:cNvSpPr>
          <p:nvPr/>
        </p:nvSpPr>
        <p:spPr>
          <a:xfrm>
            <a:off x="0" y="3776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…and outlook: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B932E-8834-7D7F-6CA8-95342E966369}"/>
              </a:ext>
            </a:extLst>
          </p:cNvPr>
          <p:cNvSpPr txBox="1"/>
          <p:nvPr/>
        </p:nvSpPr>
        <p:spPr>
          <a:xfrm>
            <a:off x="10515600" y="6527072"/>
            <a:ext cx="2297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dirty="0">
                <a:latin typeface="arial" panose="020B0604020202020204" pitchFamily="34" charset="0"/>
              </a:rPr>
              <a:t>P</a:t>
            </a:r>
            <a:r>
              <a:rPr lang="en-GB" sz="1400" i="1" u="none" strike="noStrike" dirty="0">
                <a:effectLst/>
                <a:latin typeface="arial" panose="020B0604020202020204" pitchFamily="34" charset="0"/>
              </a:rPr>
              <a:t>ic. “Evangelion”</a:t>
            </a:r>
            <a:endParaRPr lang="en-DE" sz="1400" i="1" dirty="0"/>
          </a:p>
        </p:txBody>
      </p:sp>
    </p:spTree>
    <p:extLst>
      <p:ext uri="{BB962C8B-B14F-4D97-AF65-F5344CB8AC3E}">
        <p14:creationId xmlns:p14="http://schemas.microsoft.com/office/powerpoint/2010/main" val="1117345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E28BF-E780-6C65-A3AC-012D3DC2E0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91DE5-308C-A9CC-628A-0B7A751826AD}"/>
              </a:ext>
            </a:extLst>
          </p:cNvPr>
          <p:cNvSpPr txBox="1"/>
          <p:nvPr/>
        </p:nvSpPr>
        <p:spPr>
          <a:xfrm>
            <a:off x="512064" y="490204"/>
            <a:ext cx="6096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b="1" dirty="0"/>
              <a:t>Acknowledgement</a:t>
            </a:r>
            <a:r>
              <a:rPr lang="en-AU" dirty="0"/>
              <a:t> </a:t>
            </a:r>
          </a:p>
          <a:p>
            <a:endParaRPr lang="en-AU" sz="2000" dirty="0"/>
          </a:p>
          <a:p>
            <a:r>
              <a:rPr lang="en-AU" sz="2000" dirty="0"/>
              <a:t>Ignacio &amp; Jordi</a:t>
            </a:r>
          </a:p>
          <a:p>
            <a:r>
              <a:rPr lang="en-AU" sz="2000" dirty="0"/>
              <a:t>All my </a:t>
            </a:r>
            <a:r>
              <a:rPr lang="en-AU" sz="2000" dirty="0" err="1"/>
              <a:t>Ironhack</a:t>
            </a:r>
            <a:r>
              <a:rPr lang="en-AU" sz="2000" dirty="0"/>
              <a:t> colleagues!! </a:t>
            </a:r>
            <a:r>
              <a:rPr lang="en-AU" sz="2000" dirty="0">
                <a:sym typeface="Wingdings" pitchFamily="2" charset="2"/>
              </a:rPr>
              <a:t></a:t>
            </a:r>
            <a:endParaRPr lang="en-A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AFF07-D556-2372-B886-182BEFF4C8A9}"/>
              </a:ext>
            </a:extLst>
          </p:cNvPr>
          <p:cNvSpPr txBox="1"/>
          <p:nvPr/>
        </p:nvSpPr>
        <p:spPr>
          <a:xfrm>
            <a:off x="1578864" y="2695843"/>
            <a:ext cx="30540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4000" b="1" dirty="0"/>
              <a:t>Thank you!! </a:t>
            </a:r>
          </a:p>
          <a:p>
            <a:pPr algn="ctr"/>
            <a:r>
              <a:rPr lang="en-DE" sz="4000" b="1" dirty="0"/>
              <a:t>Questions???</a:t>
            </a:r>
          </a:p>
        </p:txBody>
      </p:sp>
    </p:spTree>
    <p:extLst>
      <p:ext uri="{BB962C8B-B14F-4D97-AF65-F5344CB8AC3E}">
        <p14:creationId xmlns:p14="http://schemas.microsoft.com/office/powerpoint/2010/main" val="91095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181B2D-3818-ED83-DA95-21373E559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0" y="400928"/>
            <a:ext cx="5931740" cy="1325563"/>
          </a:xfrm>
        </p:spPr>
        <p:txBody>
          <a:bodyPr>
            <a:normAutofit/>
          </a:bodyPr>
          <a:lstStyle/>
          <a:p>
            <a:r>
              <a:rPr lang="en-GB" sz="4000" b="1" dirty="0"/>
              <a:t>“Anime Recommendation Database 2020”</a:t>
            </a:r>
            <a:endParaRPr lang="en-DE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756500-2452-F9C7-3659-B20D7A4E1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59" y="2145792"/>
            <a:ext cx="5093741" cy="4439580"/>
          </a:xfrm>
        </p:spPr>
        <p:txBody>
          <a:bodyPr>
            <a:normAutofit/>
          </a:bodyPr>
          <a:lstStyle/>
          <a:p>
            <a:r>
              <a:rPr lang="en-DE" sz="2000" dirty="0"/>
              <a:t>Found in </a:t>
            </a:r>
            <a:r>
              <a:rPr lang="en-GB" sz="2000" i="1" dirty="0"/>
              <a:t>https://</a:t>
            </a:r>
            <a:r>
              <a:rPr lang="en-GB" sz="2000" i="1" dirty="0" err="1"/>
              <a:t>www.kaggle.com</a:t>
            </a:r>
            <a:r>
              <a:rPr lang="en-GB" sz="2000" i="1" dirty="0"/>
              <a:t>/datasets</a:t>
            </a:r>
          </a:p>
          <a:p>
            <a:r>
              <a:rPr lang="en-GB" sz="2000" dirty="0"/>
              <a:t>GitHub link: </a:t>
            </a:r>
            <a:r>
              <a:rPr lang="en-GB" sz="2000" i="1" dirty="0"/>
              <a:t>https://</a:t>
            </a:r>
            <a:r>
              <a:rPr lang="en-GB" sz="2000" i="1" dirty="0" err="1"/>
              <a:t>github.com</a:t>
            </a:r>
            <a:r>
              <a:rPr lang="en-GB" sz="2000" i="1" dirty="0"/>
              <a:t>/Hernan4444/</a:t>
            </a:r>
            <a:r>
              <a:rPr lang="en-GB" sz="2000" i="1" dirty="0" err="1"/>
              <a:t>MyAnimeList</a:t>
            </a:r>
            <a:r>
              <a:rPr lang="en-GB" sz="2000" i="1" dirty="0"/>
              <a:t>-Database </a:t>
            </a:r>
          </a:p>
          <a:p>
            <a:endParaRPr lang="en-DE" sz="2000" dirty="0"/>
          </a:p>
          <a:p>
            <a:r>
              <a:rPr lang="en-DE" sz="2000" dirty="0"/>
              <a:t>Description: </a:t>
            </a:r>
            <a:r>
              <a:rPr lang="en-GB" sz="2000" dirty="0"/>
              <a:t>information about 17.562 anime and the preference from 325.772 different users </a:t>
            </a:r>
          </a:p>
          <a:p>
            <a:pPr marL="0" indent="0">
              <a:buNone/>
            </a:pPr>
            <a:endParaRPr lang="en-GB" sz="2000" dirty="0"/>
          </a:p>
          <a:p>
            <a:pPr marL="457200" lvl="1" indent="0">
              <a:buNone/>
            </a:pPr>
            <a:r>
              <a:rPr lang="en-GB" sz="1800" dirty="0">
                <a:hlinkClick r:id="rId2"/>
              </a:rPr>
              <a:t>MyAnimeList</a:t>
            </a:r>
            <a:r>
              <a:rPr lang="en-GB" sz="1800" dirty="0"/>
              <a:t> for providing anime data.</a:t>
            </a:r>
          </a:p>
          <a:p>
            <a:pPr marL="457200" lvl="1" indent="0">
              <a:buNone/>
            </a:pPr>
            <a:r>
              <a:rPr lang="en-GB" sz="1800" dirty="0">
                <a:hlinkClick r:id="rId3"/>
              </a:rPr>
              <a:t>Jikan API</a:t>
            </a:r>
            <a:r>
              <a:rPr lang="en-GB" sz="1800" dirty="0"/>
              <a:t> for provide users preference.</a:t>
            </a:r>
          </a:p>
          <a:p>
            <a:pPr lvl="1"/>
            <a:endParaRPr lang="en-GB" sz="1800" dirty="0"/>
          </a:p>
          <a:p>
            <a:endParaRPr lang="en-DE" sz="2000" dirty="0"/>
          </a:p>
        </p:txBody>
      </p:sp>
      <p:sp>
        <p:nvSpPr>
          <p:cNvPr id="3" name="AutoShape 8" descr="Akira (1988) regia di Katsuhiro Ôtomo e con Mitsuo Iwata, Nozomu Sasaki,  Mami Koyama e Tesshô Genda. Uno dei più grandi film di anime di tutti i  tempi, basato su una serie">
            <a:extLst>
              <a:ext uri="{FF2B5EF4-FFF2-40B4-BE49-F238E27FC236}">
                <a16:creationId xmlns:a16="http://schemas.microsoft.com/office/drawing/2014/main" id="{1EDFF44D-6FC4-082C-8A40-ACBD88179B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6496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F99F9-8511-5CD4-C161-48D4BD2F7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62" b="410"/>
          <a:stretch/>
        </p:blipFill>
        <p:spPr>
          <a:xfrm>
            <a:off x="5996988" y="3571645"/>
            <a:ext cx="2180063" cy="2785335"/>
          </a:xfrm>
          <a:prstGeom prst="rect">
            <a:avLst/>
          </a:prstGeom>
        </p:spPr>
      </p:pic>
      <p:pic>
        <p:nvPicPr>
          <p:cNvPr id="1034" name="Picture 10" descr="Akira: Revisiting Katsuhiro Otomo's Anime Classic | Den of Geek">
            <a:extLst>
              <a:ext uri="{FF2B5EF4-FFF2-40B4-BE49-F238E27FC236}">
                <a16:creationId xmlns:a16="http://schemas.microsoft.com/office/drawing/2014/main" id="{D63A5784-5AE4-1460-C988-AEF6E0F6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51" y="3571645"/>
            <a:ext cx="3713778" cy="27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riginal webcomic by ONE vs. digital manga remake by Yusuke Murata vs.  anime by Madhouse art comparison of Bang's Fist of Flowing Water Crushing  Rock fight stance - Imgur">
            <a:extLst>
              <a:ext uri="{FF2B5EF4-FFF2-40B4-BE49-F238E27FC236}">
                <a16:creationId xmlns:a16="http://schemas.microsoft.com/office/drawing/2014/main" id="{17DE97CD-86B6-9097-AFB2-B5F9442E4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/>
        </p:blipFill>
        <p:spPr bwMode="auto">
          <a:xfrm>
            <a:off x="5943600" y="626410"/>
            <a:ext cx="6248400" cy="228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07B7E-C907-08C7-34E6-53CBB44FBD17}"/>
              </a:ext>
            </a:extLst>
          </p:cNvPr>
          <p:cNvSpPr txBox="1"/>
          <p:nvPr/>
        </p:nvSpPr>
        <p:spPr>
          <a:xfrm>
            <a:off x="6512313" y="302740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MANGA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334D43-F70D-7893-84A0-17698DFA8082}"/>
              </a:ext>
            </a:extLst>
          </p:cNvPr>
          <p:cNvSpPr txBox="1"/>
          <p:nvPr/>
        </p:nvSpPr>
        <p:spPr>
          <a:xfrm>
            <a:off x="6512312" y="639183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MANGA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89D5C-27D0-D16C-00C8-60CF603FB8CE}"/>
              </a:ext>
            </a:extLst>
          </p:cNvPr>
          <p:cNvSpPr txBox="1"/>
          <p:nvPr/>
        </p:nvSpPr>
        <p:spPr>
          <a:xfrm>
            <a:off x="9383851" y="302740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ANIME : SERIE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83140-CFCB-74BB-AC81-7DDE320F7A81}"/>
              </a:ext>
            </a:extLst>
          </p:cNvPr>
          <p:cNvSpPr txBox="1"/>
          <p:nvPr/>
        </p:nvSpPr>
        <p:spPr>
          <a:xfrm>
            <a:off x="9383850" y="6391831"/>
            <a:ext cx="165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ANIME : MOVIE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6A27EF-DB84-9D84-65D8-634DC7AD4A2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455200" y="3212066"/>
            <a:ext cx="1928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4739AB-9F16-905E-F329-1E618FEF0411}"/>
              </a:ext>
            </a:extLst>
          </p:cNvPr>
          <p:cNvCxnSpPr/>
          <p:nvPr/>
        </p:nvCxnSpPr>
        <p:spPr>
          <a:xfrm flipV="1">
            <a:off x="7455200" y="6567621"/>
            <a:ext cx="1822615" cy="1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28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henever I have a final goodbye to someone, this is the phrase I use. Thank  you Bebop : r/anime">
            <a:extLst>
              <a:ext uri="{FF2B5EF4-FFF2-40B4-BE49-F238E27FC236}">
                <a16:creationId xmlns:a16="http://schemas.microsoft.com/office/drawing/2014/main" id="{7C387088-D6E3-C091-E4C7-21EF9D28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0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Japan stairway on Behance">
            <a:extLst>
              <a:ext uri="{FF2B5EF4-FFF2-40B4-BE49-F238E27FC236}">
                <a16:creationId xmlns:a16="http://schemas.microsoft.com/office/drawing/2014/main" id="{FE231570-91CB-B593-ADEC-B770AEC9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0" r="9092" b="2430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35467-E93F-0C55-9BB6-6C369901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004469" cy="1124712"/>
          </a:xfrm>
        </p:spPr>
        <p:txBody>
          <a:bodyPr anchor="b">
            <a:normAutofit/>
          </a:bodyPr>
          <a:lstStyle/>
          <a:p>
            <a:r>
              <a:rPr lang="en-DE" sz="4000" dirty="0"/>
              <a:t>Steps: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BDF5-5C6A-4DB8-3490-D072AA199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005578" cy="3207258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DE" sz="2400" dirty="0"/>
              <a:t>Explore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 dirty="0"/>
              <a:t>Clean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 dirty="0"/>
              <a:t>Select the data for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 dirty="0"/>
              <a:t>Analysis :</a:t>
            </a:r>
          </a:p>
          <a:p>
            <a:pPr lvl="1"/>
            <a:r>
              <a:rPr lang="en-GB" sz="2000" dirty="0"/>
              <a:t>E</a:t>
            </a:r>
            <a:r>
              <a:rPr lang="en-DE" sz="2000" dirty="0"/>
              <a:t>xplorative analysis </a:t>
            </a:r>
          </a:p>
          <a:p>
            <a:pPr lvl="1"/>
            <a:r>
              <a:rPr lang="en-DE" sz="2000" dirty="0"/>
              <a:t>Model “% of dropping”</a:t>
            </a:r>
          </a:p>
          <a:p>
            <a:pPr marL="0" indent="0">
              <a:buNone/>
            </a:pP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17267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4D4A9-B654-5FFA-3730-BD03EFC1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Explore the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197AB0-8926-1908-90F2-DFC53721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97797"/>
              </p:ext>
            </p:extLst>
          </p:nvPr>
        </p:nvGraphicFramePr>
        <p:xfrm>
          <a:off x="597738" y="2474338"/>
          <a:ext cx="10996523" cy="34636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2741">
                  <a:extLst>
                    <a:ext uri="{9D8B030D-6E8A-4147-A177-3AD203B41FA5}">
                      <a16:colId xmlns:a16="http://schemas.microsoft.com/office/drawing/2014/main" val="1416542428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3262253222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1281664668"/>
                    </a:ext>
                  </a:extLst>
                </a:gridCol>
                <a:gridCol w="389837">
                  <a:extLst>
                    <a:ext uri="{9D8B030D-6E8A-4147-A177-3AD203B41FA5}">
                      <a16:colId xmlns:a16="http://schemas.microsoft.com/office/drawing/2014/main" val="3393774426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2568620089"/>
                    </a:ext>
                  </a:extLst>
                </a:gridCol>
                <a:gridCol w="745347">
                  <a:extLst>
                    <a:ext uri="{9D8B030D-6E8A-4147-A177-3AD203B41FA5}">
                      <a16:colId xmlns:a16="http://schemas.microsoft.com/office/drawing/2014/main" val="2375067645"/>
                    </a:ext>
                  </a:extLst>
                </a:gridCol>
                <a:gridCol w="709627">
                  <a:extLst>
                    <a:ext uri="{9D8B030D-6E8A-4147-A177-3AD203B41FA5}">
                      <a16:colId xmlns:a16="http://schemas.microsoft.com/office/drawing/2014/main" val="3371741047"/>
                    </a:ext>
                  </a:extLst>
                </a:gridCol>
                <a:gridCol w="726636">
                  <a:extLst>
                    <a:ext uri="{9D8B030D-6E8A-4147-A177-3AD203B41FA5}">
                      <a16:colId xmlns:a16="http://schemas.microsoft.com/office/drawing/2014/main" val="390241501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2340230948"/>
                    </a:ext>
                  </a:extLst>
                </a:gridCol>
                <a:gridCol w="740244">
                  <a:extLst>
                    <a:ext uri="{9D8B030D-6E8A-4147-A177-3AD203B41FA5}">
                      <a16:colId xmlns:a16="http://schemas.microsoft.com/office/drawing/2014/main" val="3396011504"/>
                    </a:ext>
                  </a:extLst>
                </a:gridCol>
                <a:gridCol w="684111">
                  <a:extLst>
                    <a:ext uri="{9D8B030D-6E8A-4147-A177-3AD203B41FA5}">
                      <a16:colId xmlns:a16="http://schemas.microsoft.com/office/drawing/2014/main" val="2336306871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3311113595"/>
                    </a:ext>
                  </a:extLst>
                </a:gridCol>
                <a:gridCol w="667101">
                  <a:extLst>
                    <a:ext uri="{9D8B030D-6E8A-4147-A177-3AD203B41FA5}">
                      <a16:colId xmlns:a16="http://schemas.microsoft.com/office/drawing/2014/main" val="1967795372"/>
                    </a:ext>
                  </a:extLst>
                </a:gridCol>
                <a:gridCol w="757255">
                  <a:extLst>
                    <a:ext uri="{9D8B030D-6E8A-4147-A177-3AD203B41FA5}">
                      <a16:colId xmlns:a16="http://schemas.microsoft.com/office/drawing/2014/main" val="1441446749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2712945447"/>
                    </a:ext>
                  </a:extLst>
                </a:gridCol>
              </a:tblGrid>
              <a:tr h="219991"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 err="1">
                          <a:effectLst/>
                        </a:rPr>
                        <a:t>english_name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mal_id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score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type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episodes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premiered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studios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source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ranked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popularity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members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 err="1">
                          <a:effectLst/>
                        </a:rPr>
                        <a:t>favorites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watching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completed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on-hold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2897008516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Cowboy Bebop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8,78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1998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Sunrise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Original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1251960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61971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105808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718161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71513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1415349025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err="1">
                          <a:effectLst/>
                        </a:rPr>
                        <a:t>Trigun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1998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Madhouse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558913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12944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29113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343492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25465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19152598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Witch Hunter Robin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7,27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Sunrise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Original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2481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1467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94683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587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4300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46165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5121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822312510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Beet the Vandel Buster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6,98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Toei Animation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3710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4369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13224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642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7314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766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356184384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Honey and Clover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 dirty="0">
                          <a:effectLst/>
                        </a:rPr>
                        <a:t>16</a:t>
                      </a:r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8,06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J.C.Staff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468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687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214499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4101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11909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81145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11901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54782432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Monster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8,76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Madhouse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169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614100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29436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64648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214491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47488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4263190895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Naruto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Studio Pierrot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660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1830540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65586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137167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1462223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61734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826492676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The Prince of Tennis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178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Trans Arts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675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1039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141832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3124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11235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76881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12905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1747852247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School Rumble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Studio Comet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625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514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275464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5137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12277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157789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12856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594536057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Desert Punk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7,42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Gonzo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1844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1284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111734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790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6273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53819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6255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27140030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Texhnolyze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7,76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Madhouse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Original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896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823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182599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3671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11335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47532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9815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53229001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Trinity Blood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7,32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Gonzo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Light novel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936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158343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1479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7794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87958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8940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639703331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</a:rPr>
                        <a:t>Yakitate</a:t>
                      </a:r>
                      <a:r>
                        <a:rPr lang="en-GB" sz="1100" u="none" strike="noStrike" dirty="0">
                          <a:effectLst/>
                        </a:rPr>
                        <a:t>!! Japan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Sunrise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609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1666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80183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887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5007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39992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 dirty="0">
                          <a:effectLst/>
                        </a:rPr>
                        <a:t>5764</a:t>
                      </a:r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3161332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84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4AE1A-43E3-B61A-3D7F-51547C9A9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7" r="2614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00742-98FC-72F1-BA52-6D14DBD3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212057" cy="1124712"/>
          </a:xfrm>
        </p:spPr>
        <p:txBody>
          <a:bodyPr anchor="b"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DE" sz="3600" dirty="0"/>
              <a:t>Clean the data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01188-2B7B-1740-79F2-1FFAAFE38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212056" cy="3207258"/>
          </a:xfrm>
        </p:spPr>
        <p:txBody>
          <a:bodyPr anchor="t">
            <a:normAutofit/>
          </a:bodyPr>
          <a:lstStyle/>
          <a:p>
            <a:r>
              <a:rPr lang="en-GB" sz="1800" dirty="0"/>
              <a:t>D</a:t>
            </a:r>
            <a:r>
              <a:rPr lang="en-DE" sz="1800" dirty="0"/>
              <a:t>ropped some redundand columns (eg. </a:t>
            </a:r>
            <a:r>
              <a:rPr lang="en-GB" sz="1800" dirty="0"/>
              <a:t>j</a:t>
            </a:r>
            <a:r>
              <a:rPr lang="en-DE" sz="1800" dirty="0"/>
              <a:t>apanese_name, name…)</a:t>
            </a:r>
          </a:p>
          <a:p>
            <a:r>
              <a:rPr lang="en-DE" sz="1800" dirty="0"/>
              <a:t>Drop columns with too many “Unknown” value</a:t>
            </a:r>
          </a:p>
          <a:p>
            <a:r>
              <a:rPr lang="en-DE" sz="1800" dirty="0"/>
              <a:t>Drop rows related to “Unknown” values of columns with few of them</a:t>
            </a:r>
          </a:p>
          <a:p>
            <a:r>
              <a:rPr lang="en-DE" sz="1800" dirty="0"/>
              <a:t>Change dtype when possible in numerical or datetime</a:t>
            </a:r>
          </a:p>
          <a:p>
            <a:r>
              <a:rPr lang="en-DE" sz="1800" dirty="0"/>
              <a:t>Check NaN</a:t>
            </a:r>
          </a:p>
          <a:p>
            <a:pPr marL="0" indent="0">
              <a:buNone/>
            </a:pP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280195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F55CE-77D1-70D1-A36F-9C619628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200" dirty="0"/>
              <a:t>Select the data for my analysis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555A35-D587-ADCB-7467-56F767F4CCBF}"/>
              </a:ext>
            </a:extLst>
          </p:cNvPr>
          <p:cNvSpPr txBox="1">
            <a:spLocks/>
          </p:cNvSpPr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/>
              <a:t>Anime series (“Type=TV”)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CF86D5-41B0-7CC3-A2D3-AADA5F4C6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93" t="13031" r="43998" b="46213"/>
          <a:stretch/>
        </p:blipFill>
        <p:spPr>
          <a:xfrm>
            <a:off x="1140478" y="2797597"/>
            <a:ext cx="4109628" cy="4032000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D48B0C6B-0842-C2E1-401B-827FE96F95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74" t="33017" r="24490" b="14708"/>
          <a:stretch/>
        </p:blipFill>
        <p:spPr>
          <a:xfrm>
            <a:off x="7342997" y="2729397"/>
            <a:ext cx="3234649" cy="348386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A16562-78D1-A508-9070-17C876B4D0A4}"/>
              </a:ext>
            </a:extLst>
          </p:cNvPr>
          <p:cNvCxnSpPr>
            <a:cxnSpLocks/>
          </p:cNvCxnSpPr>
          <p:nvPr/>
        </p:nvCxnSpPr>
        <p:spPr>
          <a:xfrm flipV="1">
            <a:off x="2662177" y="4267200"/>
            <a:ext cx="4680820" cy="12192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84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F55CE-77D1-70D1-A36F-9C619628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742950"/>
            <a:r>
              <a:rPr lang="en-DE" sz="3600" dirty="0"/>
              <a:t>Analysis Top 5 </a:t>
            </a:r>
            <a:r>
              <a:rPr lang="en-DE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555A35-D587-ADCB-7467-56F767F4CCBF}"/>
              </a:ext>
            </a:extLst>
          </p:cNvPr>
          <p:cNvSpPr txBox="1">
            <a:spLocks/>
          </p:cNvSpPr>
          <p:nvPr/>
        </p:nvSpPr>
        <p:spPr>
          <a:xfrm>
            <a:off x="4695567" y="498698"/>
            <a:ext cx="6627753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Top5_TV : Top5 anime TV according to: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93EF4-3425-45F5-1C9E-A27477BEC0F0}"/>
              </a:ext>
            </a:extLst>
          </p:cNvPr>
          <p:cNvSpPr txBox="1"/>
          <p:nvPr/>
        </p:nvSpPr>
        <p:spPr>
          <a:xfrm>
            <a:off x="9186680" y="3979448"/>
            <a:ext cx="2625292" cy="2062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AU" sz="2000" b="1" dirty="0"/>
              <a:t>Observation: </a:t>
            </a:r>
          </a:p>
          <a:p>
            <a:pPr algn="ctr"/>
            <a:endParaRPr lang="en-AU" b="1" dirty="0"/>
          </a:p>
          <a:p>
            <a:pPr algn="ctr"/>
            <a:r>
              <a:rPr lang="en-AU" b="1" dirty="0"/>
              <a:t>all three are important to predict the best anime so I want to have a score that represent all of them  at the same time…</a:t>
            </a:r>
          </a:p>
        </p:txBody>
      </p:sp>
      <p:pic>
        <p:nvPicPr>
          <p:cNvPr id="7" name="Picture 6" descr="Graphical user interface, waterfall chart&#10;&#10;Description automatically generated">
            <a:extLst>
              <a:ext uri="{FF2B5EF4-FFF2-40B4-BE49-F238E27FC236}">
                <a16:creationId xmlns:a16="http://schemas.microsoft.com/office/drawing/2014/main" id="{D04CFDF3-E8EF-CBE8-AE57-181281F2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7" t="23143" r="15392" b="59572"/>
          <a:stretch/>
        </p:blipFill>
        <p:spPr>
          <a:xfrm>
            <a:off x="136740" y="2258494"/>
            <a:ext cx="6627753" cy="1185353"/>
          </a:xfrm>
          <a:prstGeom prst="rect">
            <a:avLst/>
          </a:prstGeom>
        </p:spPr>
      </p:pic>
      <p:pic>
        <p:nvPicPr>
          <p:cNvPr id="18" name="Picture 17" descr="Graphical user interface, waterfall chart&#10;&#10;Description automatically generated">
            <a:extLst>
              <a:ext uri="{FF2B5EF4-FFF2-40B4-BE49-F238E27FC236}">
                <a16:creationId xmlns:a16="http://schemas.microsoft.com/office/drawing/2014/main" id="{E4DCE2EF-AB42-0365-99E8-3209B4EF9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17" t="17489" r="4133" b="73397"/>
          <a:stretch/>
        </p:blipFill>
        <p:spPr>
          <a:xfrm>
            <a:off x="6915737" y="2392569"/>
            <a:ext cx="1247875" cy="6250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4D9EFD-EC54-3862-3C3A-27DC47B28950}"/>
              </a:ext>
            </a:extLst>
          </p:cNvPr>
          <p:cNvSpPr txBox="1"/>
          <p:nvPr/>
        </p:nvSpPr>
        <p:spPr>
          <a:xfrm>
            <a:off x="-242972" y="1968241"/>
            <a:ext cx="10992917" cy="383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/>
              <a:t>       Score: </a:t>
            </a:r>
            <a:r>
              <a:rPr lang="en-AU" sz="1800" dirty="0"/>
              <a:t>average score of the anime given from all users in </a:t>
            </a:r>
            <a:r>
              <a:rPr lang="en-AU" sz="1800" dirty="0" err="1"/>
              <a:t>MyAnimelist</a:t>
            </a:r>
            <a:r>
              <a:rPr lang="en-AU" sz="1800" dirty="0"/>
              <a:t> database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8DD99-357A-53CF-F026-16BA72464E2E}"/>
              </a:ext>
            </a:extLst>
          </p:cNvPr>
          <p:cNvSpPr txBox="1"/>
          <p:nvPr/>
        </p:nvSpPr>
        <p:spPr>
          <a:xfrm>
            <a:off x="-293565" y="3528676"/>
            <a:ext cx="968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sz="1800" b="1" dirty="0"/>
              <a:t>Popularity: </a:t>
            </a:r>
            <a:r>
              <a:rPr lang="en-AU" sz="1800" dirty="0"/>
              <a:t>position based in the the number of users who have added the anime to their list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5B8D7-0789-4477-F7B3-853F544C972B}"/>
              </a:ext>
            </a:extLst>
          </p:cNvPr>
          <p:cNvSpPr txBox="1"/>
          <p:nvPr/>
        </p:nvSpPr>
        <p:spPr>
          <a:xfrm>
            <a:off x="-300884" y="5147403"/>
            <a:ext cx="939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sz="1800" b="1" dirty="0"/>
              <a:t>Favourites: </a:t>
            </a:r>
            <a:r>
              <a:rPr lang="en-AU" sz="1800" dirty="0"/>
              <a:t>number of users who have the anime as "favourites</a:t>
            </a:r>
            <a:r>
              <a:rPr lang="en-AU" dirty="0"/>
              <a:t>”</a:t>
            </a:r>
            <a:r>
              <a:rPr lang="en-AU" sz="1800" dirty="0"/>
              <a:t> </a:t>
            </a:r>
          </a:p>
        </p:txBody>
      </p: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A37A048F-9060-A26F-16DF-C7980AD9DD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90" t="23143" r="14808" b="59573"/>
          <a:stretch/>
        </p:blipFill>
        <p:spPr>
          <a:xfrm>
            <a:off x="224374" y="5480192"/>
            <a:ext cx="6627754" cy="1185354"/>
          </a:xfrm>
          <a:prstGeom prst="rect">
            <a:avLst/>
          </a:prstGeom>
        </p:spPr>
      </p:pic>
      <p:pic>
        <p:nvPicPr>
          <p:cNvPr id="30" name="Picture 29" descr="Graphical user interface&#10;&#10;Description automatically generated">
            <a:extLst>
              <a:ext uri="{FF2B5EF4-FFF2-40B4-BE49-F238E27FC236}">
                <a16:creationId xmlns:a16="http://schemas.microsoft.com/office/drawing/2014/main" id="{95CA7B7E-A186-8098-2CA5-ED4E109A68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82" t="17950" r="3889" b="72906"/>
          <a:stretch/>
        </p:blipFill>
        <p:spPr>
          <a:xfrm>
            <a:off x="6917135" y="5396595"/>
            <a:ext cx="1280160" cy="62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0A59B-8DF3-F6EF-4A7E-B23E23A7E4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77" t="23143" r="15233" b="60239"/>
          <a:stretch/>
        </p:blipFill>
        <p:spPr>
          <a:xfrm>
            <a:off x="174529" y="3839452"/>
            <a:ext cx="6668068" cy="12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1386F2-9C81-3B03-3C7C-AE9E6621D5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958" t="18191" r="4340" b="73233"/>
          <a:stretch/>
        </p:blipFill>
        <p:spPr>
          <a:xfrm>
            <a:off x="6852128" y="3962847"/>
            <a:ext cx="1242127" cy="5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0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ADC0-01DB-B05B-446B-0FB631578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6" t="9018" r="3060" b="7211"/>
          <a:stretch/>
        </p:blipFill>
        <p:spPr>
          <a:xfrm>
            <a:off x="5212080" y="0"/>
            <a:ext cx="6979920" cy="6581326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46196E-30BE-D2C8-1CEB-8CA3D3B23ED4}"/>
              </a:ext>
            </a:extLst>
          </p:cNvPr>
          <p:cNvSpPr txBox="1"/>
          <p:nvPr/>
        </p:nvSpPr>
        <p:spPr>
          <a:xfrm>
            <a:off x="411479" y="987552"/>
            <a:ext cx="6214607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Principal Component Analysis (PCA)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B8F73-50B3-D253-E378-1D7ED737F025}"/>
              </a:ext>
            </a:extLst>
          </p:cNvPr>
          <p:cNvSpPr txBox="1"/>
          <p:nvPr/>
        </p:nvSpPr>
        <p:spPr>
          <a:xfrm>
            <a:off x="411478" y="2514600"/>
            <a:ext cx="4756869" cy="4172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</a:rPr>
              <a:t>linear dimensionality reduction</a:t>
            </a:r>
            <a:r>
              <a:rPr lang="en-US" b="0" i="0" u="none" strike="noStrike" dirty="0">
                <a:effectLst/>
              </a:rPr>
              <a:t> technique that can be utilized for extracting information from a high-dimensional space by projecting it into a lower-dimensional sub-space. It tries to preserve the essential parts that have more variation of the data and remove the non-essential parts with fewer variation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explained variance ratio (first three components): [0.77965065 0.18041804 0.03993131]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PCA0 is the component that better describe the variance between the values.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PCA0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new column </a:t>
            </a:r>
            <a:r>
              <a:rPr lang="en-US" b="1" dirty="0">
                <a:sym typeface="Wingdings" pitchFamily="2" charset="2"/>
              </a:rPr>
              <a:t>“</a:t>
            </a:r>
            <a:r>
              <a:rPr lang="en-US" b="1" dirty="0" err="1">
                <a:sym typeface="Wingdings" pitchFamily="2" charset="2"/>
              </a:rPr>
              <a:t>rating_top</a:t>
            </a:r>
            <a:r>
              <a:rPr lang="en-US" b="1" dirty="0">
                <a:sym typeface="Wingdings" pitchFamily="2" charset="2"/>
              </a:rPr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676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11D1-247F-2F65-BE2B-1DC0395FBAE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Top5_TV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 anime TV according to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rating_tot</a:t>
            </a:r>
            <a:r>
              <a:rPr lang="en-US" sz="2000" b="1" dirty="0"/>
              <a:t> = PCA0</a:t>
            </a:r>
          </a:p>
        </p:txBody>
      </p:sp>
      <p:pic>
        <p:nvPicPr>
          <p:cNvPr id="4" name="Picture 3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F2A24748-1AD7-F5C3-C126-B0E450AB8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2" t="23031" r="25865" b="11112"/>
          <a:stretch/>
        </p:blipFill>
        <p:spPr>
          <a:xfrm>
            <a:off x="4759234" y="621605"/>
            <a:ext cx="7129204" cy="5907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61BCAB-4C7B-20F8-191D-4930905FCDED}"/>
              </a:ext>
            </a:extLst>
          </p:cNvPr>
          <p:cNvSpPr txBox="1"/>
          <p:nvPr/>
        </p:nvSpPr>
        <p:spPr>
          <a:xfrm>
            <a:off x="371094" y="1752271"/>
            <a:ext cx="3255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3600" dirty="0"/>
              <a:t>Analysis Top 5</a:t>
            </a:r>
          </a:p>
        </p:txBody>
      </p:sp>
    </p:spTree>
    <p:extLst>
      <p:ext uri="{BB962C8B-B14F-4D97-AF65-F5344CB8AC3E}">
        <p14:creationId xmlns:p14="http://schemas.microsoft.com/office/powerpoint/2010/main" val="57945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{7976CEDC-96EE-B446-B23B-800E12E096E3}tf10001070_mac</Template>
  <TotalTime>1608</TotalTime>
  <Words>1172</Words>
  <Application>Microsoft Macintosh PowerPoint</Application>
  <PresentationFormat>Widescreen</PresentationFormat>
  <Paragraphs>334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Office Theme</vt:lpstr>
      <vt:lpstr>PowerPoint Presentation</vt:lpstr>
      <vt:lpstr>“Anime Recommendation Database 2020”</vt:lpstr>
      <vt:lpstr>Steps:</vt:lpstr>
      <vt:lpstr>Explore the data</vt:lpstr>
      <vt:lpstr>Clean the data </vt:lpstr>
      <vt:lpstr>Select the data for my analysis </vt:lpstr>
      <vt:lpstr>Analysis Top 5 </vt:lpstr>
      <vt:lpstr>PowerPoint Presentation</vt:lpstr>
      <vt:lpstr>PowerPoint Presentation</vt:lpstr>
      <vt:lpstr>PowerPoint Presentation</vt:lpstr>
      <vt:lpstr>PowerPoint Presentation</vt:lpstr>
      <vt:lpstr>Analysis: modeling Which anime are dropped?? </vt:lpstr>
      <vt:lpstr>Analysis: modeling Which anime are dropped?? </vt:lpstr>
      <vt:lpstr>Analysis: modeling Which anime are dropped?? </vt:lpstr>
      <vt:lpstr>Curiosity I: which anime is the most dropped one?? Is also the worst rated.</vt:lpstr>
      <vt:lpstr>Curiosity II: some correlations…</vt:lpstr>
      <vt:lpstr>PowerPoint Presentation</vt:lpstr>
      <vt:lpstr>Conclusions…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Week5 Project #1</dc:title>
  <dc:creator>Silvia Di Francescantonio</dc:creator>
  <cp:lastModifiedBy>Silvia Di Francescantonio</cp:lastModifiedBy>
  <cp:revision>13</cp:revision>
  <dcterms:created xsi:type="dcterms:W3CDTF">2022-06-01T20:54:39Z</dcterms:created>
  <dcterms:modified xsi:type="dcterms:W3CDTF">2022-06-03T14:25:56Z</dcterms:modified>
</cp:coreProperties>
</file>